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61" r:id="rId6"/>
    <p:sldId id="257" r:id="rId7"/>
    <p:sldId id="259" r:id="rId8"/>
    <p:sldId id="256"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8" d="100"/>
          <a:sy n="118"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5F1-696D-498E-AC9F-1DAC87B326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9ACCBE-3178-40CD-8F18-C9A2565AF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1EF8D4-1D86-4059-94C9-21ADB9E50977}"/>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33FF5768-6925-4B07-A06D-B89B555B8E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7D827D-1086-49E4-A4D3-F038E3E31776}"/>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254080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B5AE-D0E8-483F-90FA-102517EBDA2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334BCE-5485-4827-BFF7-BC5874D23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7C7C61-2964-43FD-AC45-AA9D5564AB36}"/>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738EDC53-CA3B-4A20-9364-113137580C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C25E7D-7B45-4BFB-98DC-4AD46138BCD1}"/>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102273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B8780-563A-49B6-9CD5-6F048440D3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092F11-822D-43A5-AF9D-D89C1882D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CFD124-D6FF-422B-B5AD-C6B8771FD52E}"/>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B4FC1CD3-91CC-4E81-BF5A-E4143E637D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D9DCAB-3E6A-4823-A114-2919ADC18759}"/>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684673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CD40F28-42DF-4CB1-AEEC-FF2A7D51852C}"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2346617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CD40F28-42DF-4CB1-AEEC-FF2A7D51852C}"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2572372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40F28-42DF-4CB1-AEEC-FF2A7D51852C}"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2675859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CD40F28-42DF-4CB1-AEEC-FF2A7D51852C}"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428791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CD40F28-42DF-4CB1-AEEC-FF2A7D51852C}" type="datetimeFigureOut">
              <a:rPr lang="en-GB" smtClean="0"/>
              <a:t>24/03/2021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2653008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CD40F28-42DF-4CB1-AEEC-FF2A7D51852C}" type="datetimeFigureOut">
              <a:rPr lang="en-GB" smtClean="0"/>
              <a:t>24/03/2021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539289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40F28-42DF-4CB1-AEEC-FF2A7D51852C}" type="datetimeFigureOut">
              <a:rPr lang="en-GB" smtClean="0"/>
              <a:t>24/03/2021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1474163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40F28-42DF-4CB1-AEEC-FF2A7D51852C}"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156478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83E8-6A95-4354-BD68-B6793A8E37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7ABAE42-FA58-4D69-A616-0B25D8D7D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4D1A0E-765A-4909-AB79-9545E0DA853B}"/>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580065EB-A362-4DF5-9C7E-0347FF77C2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F5BD5-A7F0-4B15-A6E3-1D1A92D81251}"/>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400770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40F28-42DF-4CB1-AEEC-FF2A7D51852C}"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3484479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CD40F28-42DF-4CB1-AEEC-FF2A7D51852C}"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2844244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CD40F28-42DF-4CB1-AEEC-FF2A7D51852C}"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A168E45-1B5E-4B4D-BCCB-F683CB81920A}" type="slidenum">
              <a:rPr lang="en-GB" smtClean="0"/>
              <a:t>‹#›</a:t>
            </a:fld>
            <a:endParaRPr lang="en-GB"/>
          </a:p>
        </p:txBody>
      </p:sp>
    </p:spTree>
    <p:extLst>
      <p:ext uri="{BB962C8B-B14F-4D97-AF65-F5344CB8AC3E}">
        <p14:creationId xmlns:p14="http://schemas.microsoft.com/office/powerpoint/2010/main" val="401435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C822-41B7-4148-A733-457517C458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A9417F-52B6-4B4C-B92F-00B8A382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B273B-98C8-4431-84D2-0A0EDAB2DC13}"/>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56F35056-9D4B-4D46-9400-A209E58038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E0F304-10C3-46F6-A582-D93FED90C957}"/>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3618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5E75-3AC2-4F5B-80B2-60C73E671A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1A86E4-870B-474D-AEC4-7C71B69C7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6D1AFA4-3201-4186-8098-884144B5C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E1DAB5-4D18-490C-AC02-3795815CD942}"/>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6" name="Footer Placeholder 5">
            <a:extLst>
              <a:ext uri="{FF2B5EF4-FFF2-40B4-BE49-F238E27FC236}">
                <a16:creationId xmlns:a16="http://schemas.microsoft.com/office/drawing/2014/main" id="{5F568CDD-F886-4C8F-8F79-8C6D5B0725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AA5E76-3D36-4A9F-845D-E8CA8F4325EB}"/>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17483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3112-4C7D-45C6-A2CD-11C0EAFC231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018B43-C0B1-44C1-9C36-0041A2338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4F27B5-5EE8-44A1-A0D2-B1F83B8A42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54FB6C-A42A-4765-8241-B89C2B5EC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7CC70E-B0BD-4C0D-A2FB-F4D7551F18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E4B8BA2-D5E6-4E4F-85DF-26C4DC60A6A0}"/>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8" name="Footer Placeholder 7">
            <a:extLst>
              <a:ext uri="{FF2B5EF4-FFF2-40B4-BE49-F238E27FC236}">
                <a16:creationId xmlns:a16="http://schemas.microsoft.com/office/drawing/2014/main" id="{0CBBC5D0-C808-45BF-AD92-44C13267C0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357E33F-64F9-4B96-9E43-D8E1B5975917}"/>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71377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905C-986F-491B-A3B9-6C45DDCA3D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CD15B0B-A2A3-428D-BB76-03EBABD8673D}"/>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4" name="Footer Placeholder 3">
            <a:extLst>
              <a:ext uri="{FF2B5EF4-FFF2-40B4-BE49-F238E27FC236}">
                <a16:creationId xmlns:a16="http://schemas.microsoft.com/office/drawing/2014/main" id="{F4FB369E-8882-434E-A3F8-2B4B7F9F84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B2842-58DA-40FE-B862-C0AB93344530}"/>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69341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473B00-B41E-46F3-9AFB-3FA58FAEB7E3}"/>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3" name="Footer Placeholder 2">
            <a:extLst>
              <a:ext uri="{FF2B5EF4-FFF2-40B4-BE49-F238E27FC236}">
                <a16:creationId xmlns:a16="http://schemas.microsoft.com/office/drawing/2014/main" id="{C2B29C7E-5FAA-4076-B744-E6977EF784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1E75977-4068-4C0D-B33C-B0189A4006A7}"/>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390306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A436-E05F-4662-AA5A-506AD0F36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6604C18-C66D-42CA-872A-648853F7FC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55DAAC-7BB3-4CDF-88EA-0C17F34BA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16BA8-6BA2-4C3F-8117-B58EE791961D}"/>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6" name="Footer Placeholder 5">
            <a:extLst>
              <a:ext uri="{FF2B5EF4-FFF2-40B4-BE49-F238E27FC236}">
                <a16:creationId xmlns:a16="http://schemas.microsoft.com/office/drawing/2014/main" id="{898E4416-314D-4B60-8FD5-F46A2D60D3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B8687B-2F7E-4073-8A47-8B2DED0FC4CB}"/>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243119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3A4B-2C4A-4709-ACD6-F2BD99BE6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35F63A6-A380-41AF-833D-7088A1EA7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FC93F9-C098-413D-AB3E-DE2B3FDC8D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25F78F-A4DE-4951-93C6-D6AC9EE301D6}"/>
              </a:ext>
            </a:extLst>
          </p:cNvPr>
          <p:cNvSpPr>
            <a:spLocks noGrp="1"/>
          </p:cNvSpPr>
          <p:nvPr>
            <p:ph type="dt" sz="half" idx="10"/>
          </p:nvPr>
        </p:nvSpPr>
        <p:spPr/>
        <p:txBody>
          <a:bodyPr/>
          <a:lstStyle/>
          <a:p>
            <a:fld id="{4F94C693-5724-4925-96C9-4982FC96D979}" type="datetimeFigureOut">
              <a:rPr lang="en-GB" smtClean="0"/>
              <a:t>24/03/2021</a:t>
            </a:fld>
            <a:endParaRPr lang="en-GB"/>
          </a:p>
        </p:txBody>
      </p:sp>
      <p:sp>
        <p:nvSpPr>
          <p:cNvPr id="6" name="Footer Placeholder 5">
            <a:extLst>
              <a:ext uri="{FF2B5EF4-FFF2-40B4-BE49-F238E27FC236}">
                <a16:creationId xmlns:a16="http://schemas.microsoft.com/office/drawing/2014/main" id="{E7B078ED-B0F2-4171-8E89-B5FF94C967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8528811-3A49-41E4-A50D-F4031C4B1155}"/>
              </a:ext>
            </a:extLst>
          </p:cNvPr>
          <p:cNvSpPr>
            <a:spLocks noGrp="1"/>
          </p:cNvSpPr>
          <p:nvPr>
            <p:ph type="sldNum" sz="quarter" idx="12"/>
          </p:nvPr>
        </p:nvSpPr>
        <p:spPr/>
        <p:txBody>
          <a:bodyPr/>
          <a:lstStyle/>
          <a:p>
            <a:fld id="{F69CB8F8-C162-4C24-BA95-57B5545A8430}" type="slidenum">
              <a:rPr lang="en-GB" smtClean="0"/>
              <a:t>‹#›</a:t>
            </a:fld>
            <a:endParaRPr lang="en-GB"/>
          </a:p>
        </p:txBody>
      </p:sp>
    </p:spTree>
    <p:extLst>
      <p:ext uri="{BB962C8B-B14F-4D97-AF65-F5344CB8AC3E}">
        <p14:creationId xmlns:p14="http://schemas.microsoft.com/office/powerpoint/2010/main" val="99427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AB1B4-21A3-4BC8-BAAD-D21FDABC9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9B1C81-DB9C-4685-B7BA-D12DD2190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0B655F-EF28-4EF4-9BF3-9896BEE78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C693-5724-4925-96C9-4982FC96D979}" type="datetimeFigureOut">
              <a:rPr lang="en-GB" smtClean="0"/>
              <a:t>24/03/2021</a:t>
            </a:fld>
            <a:endParaRPr lang="en-GB"/>
          </a:p>
        </p:txBody>
      </p:sp>
      <p:sp>
        <p:nvSpPr>
          <p:cNvPr id="5" name="Footer Placeholder 4">
            <a:extLst>
              <a:ext uri="{FF2B5EF4-FFF2-40B4-BE49-F238E27FC236}">
                <a16:creationId xmlns:a16="http://schemas.microsoft.com/office/drawing/2014/main" id="{52F1F33C-54E8-4B23-86B8-8A5D466D2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36EE72-D752-42DF-A80C-CC4F0820C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CB8F8-C162-4C24-BA95-57B5545A8430}" type="slidenum">
              <a:rPr lang="en-GB" smtClean="0"/>
              <a:t>‹#›</a:t>
            </a:fld>
            <a:endParaRPr lang="en-GB"/>
          </a:p>
        </p:txBody>
      </p:sp>
    </p:spTree>
    <p:extLst>
      <p:ext uri="{BB962C8B-B14F-4D97-AF65-F5344CB8AC3E}">
        <p14:creationId xmlns:p14="http://schemas.microsoft.com/office/powerpoint/2010/main" val="2187731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40F28-42DF-4CB1-AEEC-FF2A7D51852C}" type="datetimeFigureOut">
              <a:rPr lang="en-GB" smtClean="0"/>
              <a:t>24/03/2021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168E45-1B5E-4B4D-BCCB-F683CB81920A}" type="slidenum">
              <a:rPr lang="en-GB" smtClean="0"/>
              <a:t>‹#›</a:t>
            </a:fld>
            <a:endParaRPr lang="en-GB"/>
          </a:p>
        </p:txBody>
      </p:sp>
    </p:spTree>
    <p:extLst>
      <p:ext uri="{BB962C8B-B14F-4D97-AF65-F5344CB8AC3E}">
        <p14:creationId xmlns:p14="http://schemas.microsoft.com/office/powerpoint/2010/main" val="3261903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0D9F4-08F4-4584-BFFD-9AB82991AAA9}"/>
              </a:ext>
            </a:extLst>
          </p:cNvPr>
          <p:cNvPicPr>
            <a:picLocks noChangeAspect="1"/>
          </p:cNvPicPr>
          <p:nvPr/>
        </p:nvPicPr>
        <p:blipFill rotWithShape="1">
          <a:blip r:embed="rId2"/>
          <a:srcRect t="16207" r="49818" b="46702"/>
          <a:stretch/>
        </p:blipFill>
        <p:spPr>
          <a:xfrm>
            <a:off x="439387" y="403761"/>
            <a:ext cx="3823855" cy="1413164"/>
          </a:xfrm>
          <a:prstGeom prst="rect">
            <a:avLst/>
          </a:prstGeom>
        </p:spPr>
      </p:pic>
      <p:sp>
        <p:nvSpPr>
          <p:cNvPr id="6" name="Rectangle 5">
            <a:extLst>
              <a:ext uri="{FF2B5EF4-FFF2-40B4-BE49-F238E27FC236}">
                <a16:creationId xmlns:a16="http://schemas.microsoft.com/office/drawing/2014/main" id="{21062891-302E-4FB6-82C8-90DE3B149D6F}"/>
              </a:ext>
            </a:extLst>
          </p:cNvPr>
          <p:cNvSpPr/>
          <p:nvPr/>
        </p:nvSpPr>
        <p:spPr>
          <a:xfrm>
            <a:off x="4959790" y="847429"/>
            <a:ext cx="3467034"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Webcams</a:t>
            </a:r>
          </a:p>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by the Sea</a:t>
            </a:r>
          </a:p>
        </p:txBody>
      </p:sp>
      <p:pic>
        <p:nvPicPr>
          <p:cNvPr id="7" name="Picture 6">
            <a:extLst>
              <a:ext uri="{FF2B5EF4-FFF2-40B4-BE49-F238E27FC236}">
                <a16:creationId xmlns:a16="http://schemas.microsoft.com/office/drawing/2014/main" id="{C4E2BFBC-5014-476A-B8E1-34FE64AF1EB8}"/>
              </a:ext>
            </a:extLst>
          </p:cNvPr>
          <p:cNvPicPr>
            <a:picLocks noChangeAspect="1"/>
          </p:cNvPicPr>
          <p:nvPr/>
        </p:nvPicPr>
        <p:blipFill rotWithShape="1">
          <a:blip r:embed="rId3"/>
          <a:srcRect t="23750"/>
          <a:stretch/>
        </p:blipFill>
        <p:spPr>
          <a:xfrm>
            <a:off x="7635867" y="4157226"/>
            <a:ext cx="4021743" cy="1853345"/>
          </a:xfrm>
          <a:prstGeom prst="rect">
            <a:avLst/>
          </a:prstGeom>
        </p:spPr>
      </p:pic>
      <p:pic>
        <p:nvPicPr>
          <p:cNvPr id="2" name="Picture 1">
            <a:extLst>
              <a:ext uri="{FF2B5EF4-FFF2-40B4-BE49-F238E27FC236}">
                <a16:creationId xmlns:a16="http://schemas.microsoft.com/office/drawing/2014/main" id="{AD0A151B-9DC9-4A4B-9870-66B1A30483C9}"/>
              </a:ext>
            </a:extLst>
          </p:cNvPr>
          <p:cNvPicPr>
            <a:picLocks noChangeAspect="1"/>
          </p:cNvPicPr>
          <p:nvPr/>
        </p:nvPicPr>
        <p:blipFill>
          <a:blip r:embed="rId4"/>
          <a:stretch>
            <a:fillRect/>
          </a:stretch>
        </p:blipFill>
        <p:spPr>
          <a:xfrm>
            <a:off x="1325814" y="3429000"/>
            <a:ext cx="6096528" cy="2786113"/>
          </a:xfrm>
          <a:prstGeom prst="rect">
            <a:avLst/>
          </a:prstGeom>
        </p:spPr>
      </p:pic>
    </p:spTree>
    <p:extLst>
      <p:ext uri="{BB962C8B-B14F-4D97-AF65-F5344CB8AC3E}">
        <p14:creationId xmlns:p14="http://schemas.microsoft.com/office/powerpoint/2010/main" val="11051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237BA3-D8C8-467F-A942-B667ABCFF854}"/>
              </a:ext>
            </a:extLst>
          </p:cNvPr>
          <p:cNvSpPr/>
          <p:nvPr/>
        </p:nvSpPr>
        <p:spPr>
          <a:xfrm>
            <a:off x="1169179" y="331855"/>
            <a:ext cx="3935232" cy="1200329"/>
          </a:xfrm>
          <a:prstGeom prst="rect">
            <a:avLst/>
          </a:prstGeom>
          <a:noFill/>
        </p:spPr>
        <p:txBody>
          <a:bodyPr wrap="squar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Team</a:t>
            </a:r>
          </a:p>
        </p:txBody>
      </p:sp>
      <p:sp>
        <p:nvSpPr>
          <p:cNvPr id="8" name="TextBox 7">
            <a:extLst>
              <a:ext uri="{FF2B5EF4-FFF2-40B4-BE49-F238E27FC236}">
                <a16:creationId xmlns:a16="http://schemas.microsoft.com/office/drawing/2014/main" id="{8CA3CE29-0923-482D-8768-42BC949C73B8}"/>
              </a:ext>
            </a:extLst>
          </p:cNvPr>
          <p:cNvSpPr txBox="1"/>
          <p:nvPr/>
        </p:nvSpPr>
        <p:spPr>
          <a:xfrm>
            <a:off x="7152183" y="2161744"/>
            <a:ext cx="4833258" cy="2554545"/>
          </a:xfrm>
          <a:prstGeom prst="rect">
            <a:avLst/>
          </a:prstGeom>
          <a:noFill/>
        </p:spPr>
        <p:txBody>
          <a:bodyPr wrap="square" rtlCol="0">
            <a:spAutoFit/>
          </a:bodyPr>
          <a:lstStyle/>
          <a:p>
            <a:r>
              <a:rPr lang="en-GB" sz="4000" dirty="0"/>
              <a:t>Jamie Young</a:t>
            </a:r>
          </a:p>
          <a:p>
            <a:r>
              <a:rPr lang="en-GB" sz="4000" dirty="0"/>
              <a:t>Shannon Leakey</a:t>
            </a:r>
          </a:p>
          <a:p>
            <a:r>
              <a:rPr lang="en-GB" sz="4000" dirty="0"/>
              <a:t>Andy Matthews</a:t>
            </a:r>
          </a:p>
          <a:p>
            <a:r>
              <a:rPr lang="en-GB" sz="4000" dirty="0"/>
              <a:t>Richard Renshaw</a:t>
            </a:r>
          </a:p>
        </p:txBody>
      </p:sp>
      <p:sp>
        <p:nvSpPr>
          <p:cNvPr id="11" name="TextBox 10">
            <a:extLst>
              <a:ext uri="{FF2B5EF4-FFF2-40B4-BE49-F238E27FC236}">
                <a16:creationId xmlns:a16="http://schemas.microsoft.com/office/drawing/2014/main" id="{1C25DD02-56BB-407B-90D1-EC399705964C}"/>
              </a:ext>
            </a:extLst>
          </p:cNvPr>
          <p:cNvSpPr txBox="1"/>
          <p:nvPr/>
        </p:nvSpPr>
        <p:spPr>
          <a:xfrm>
            <a:off x="824077" y="2141012"/>
            <a:ext cx="3621974" cy="3170099"/>
          </a:xfrm>
          <a:prstGeom prst="rect">
            <a:avLst/>
          </a:prstGeom>
          <a:noFill/>
        </p:spPr>
        <p:txBody>
          <a:bodyPr wrap="square" rtlCol="0">
            <a:spAutoFit/>
          </a:bodyPr>
          <a:lstStyle/>
          <a:p>
            <a:r>
              <a:rPr lang="en-GB" sz="4000" dirty="0"/>
              <a:t>Hannah Brown</a:t>
            </a:r>
          </a:p>
          <a:p>
            <a:r>
              <a:rPr lang="en-GB" sz="4000" dirty="0"/>
              <a:t>Rob McEwan</a:t>
            </a:r>
          </a:p>
          <a:p>
            <a:r>
              <a:rPr lang="en-GB" sz="4000" dirty="0"/>
              <a:t>Vahid Seydi</a:t>
            </a:r>
          </a:p>
          <a:p>
            <a:r>
              <a:rPr lang="en-GB" sz="4000" dirty="0"/>
              <a:t>James Murphy</a:t>
            </a:r>
          </a:p>
          <a:p>
            <a:r>
              <a:rPr lang="en-GB" sz="4000" dirty="0"/>
              <a:t>Lucy Harris</a:t>
            </a:r>
          </a:p>
        </p:txBody>
      </p:sp>
      <p:sp>
        <p:nvSpPr>
          <p:cNvPr id="18" name="TextBox 17">
            <a:extLst>
              <a:ext uri="{FF2B5EF4-FFF2-40B4-BE49-F238E27FC236}">
                <a16:creationId xmlns:a16="http://schemas.microsoft.com/office/drawing/2014/main" id="{F486DF32-659F-449E-866D-C4DC353BCCC7}"/>
              </a:ext>
            </a:extLst>
          </p:cNvPr>
          <p:cNvSpPr txBox="1"/>
          <p:nvPr/>
        </p:nvSpPr>
        <p:spPr>
          <a:xfrm>
            <a:off x="5840681" y="1178241"/>
            <a:ext cx="3621974" cy="707886"/>
          </a:xfrm>
          <a:prstGeom prst="rect">
            <a:avLst/>
          </a:prstGeom>
          <a:noFill/>
        </p:spPr>
        <p:txBody>
          <a:bodyPr wrap="square" rtlCol="0">
            <a:spAutoFit/>
          </a:bodyPr>
          <a:lstStyle/>
          <a:p>
            <a:r>
              <a:rPr lang="en-GB" sz="4000" dirty="0">
                <a:solidFill>
                  <a:srgbClr val="FF0000"/>
                </a:solidFill>
              </a:rPr>
              <a:t>Jenny Brown</a:t>
            </a:r>
          </a:p>
        </p:txBody>
      </p:sp>
    </p:spTree>
    <p:extLst>
      <p:ext uri="{BB962C8B-B14F-4D97-AF65-F5344CB8AC3E}">
        <p14:creationId xmlns:p14="http://schemas.microsoft.com/office/powerpoint/2010/main" val="259619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D30C37-1A2F-4672-9805-261D679C39C1}"/>
              </a:ext>
            </a:extLst>
          </p:cNvPr>
          <p:cNvPicPr>
            <a:picLocks noChangeAspect="1"/>
          </p:cNvPicPr>
          <p:nvPr/>
        </p:nvPicPr>
        <p:blipFill rotWithShape="1">
          <a:blip r:embed="rId2"/>
          <a:srcRect t="54118" b="5324"/>
          <a:stretch/>
        </p:blipFill>
        <p:spPr>
          <a:xfrm>
            <a:off x="274531" y="1993939"/>
            <a:ext cx="6096000" cy="2781487"/>
          </a:xfrm>
          <a:prstGeom prst="rect">
            <a:avLst/>
          </a:prstGeom>
        </p:spPr>
      </p:pic>
      <p:pic>
        <p:nvPicPr>
          <p:cNvPr id="6" name="Content Placeholder 5">
            <a:extLst>
              <a:ext uri="{FF2B5EF4-FFF2-40B4-BE49-F238E27FC236}">
                <a16:creationId xmlns:a16="http://schemas.microsoft.com/office/drawing/2014/main" id="{5C567FB9-EB21-4981-893B-3339FABD1264}"/>
              </a:ext>
            </a:extLst>
          </p:cNvPr>
          <p:cNvPicPr>
            <a:picLocks noGrp="1" noChangeAspect="1"/>
          </p:cNvPicPr>
          <p:nvPr>
            <p:ph idx="1"/>
          </p:nvPr>
        </p:nvPicPr>
        <p:blipFill>
          <a:blip r:embed="rId3">
            <a:alphaModFix amt="33000"/>
          </a:blip>
          <a:stretch>
            <a:fillRect/>
          </a:stretch>
        </p:blipFill>
        <p:spPr>
          <a:xfrm>
            <a:off x="274531" y="1890805"/>
            <a:ext cx="6095999" cy="2884621"/>
          </a:xfrm>
          <a:prstGeom prst="rect">
            <a:avLst/>
          </a:prstGeom>
        </p:spPr>
      </p:pic>
      <p:sp>
        <p:nvSpPr>
          <p:cNvPr id="2" name="Title 1">
            <a:extLst>
              <a:ext uri="{FF2B5EF4-FFF2-40B4-BE49-F238E27FC236}">
                <a16:creationId xmlns:a16="http://schemas.microsoft.com/office/drawing/2014/main" id="{8A27319B-59B0-41BE-8498-D2E7D1FC0BF5}"/>
              </a:ext>
            </a:extLst>
          </p:cNvPr>
          <p:cNvSpPr>
            <a:spLocks noGrp="1"/>
          </p:cNvSpPr>
          <p:nvPr>
            <p:ph type="title"/>
          </p:nvPr>
        </p:nvSpPr>
        <p:spPr>
          <a:xfrm>
            <a:off x="274531" y="107806"/>
            <a:ext cx="10515600" cy="1325563"/>
          </a:xfrm>
        </p:spPr>
        <p:txBody>
          <a:bodyPr/>
          <a:lstStyle/>
          <a:p>
            <a:r>
              <a:rPr lang="en-GB" dirty="0"/>
              <a:t>Non-machine learning techniques</a:t>
            </a:r>
          </a:p>
        </p:txBody>
      </p:sp>
      <p:pic>
        <p:nvPicPr>
          <p:cNvPr id="5" name="Picture 4">
            <a:extLst>
              <a:ext uri="{FF2B5EF4-FFF2-40B4-BE49-F238E27FC236}">
                <a16:creationId xmlns:a16="http://schemas.microsoft.com/office/drawing/2014/main" id="{A5F9C189-BB89-4993-9B13-5B2F9F909718}"/>
              </a:ext>
            </a:extLst>
          </p:cNvPr>
          <p:cNvPicPr>
            <a:picLocks noChangeAspect="1"/>
          </p:cNvPicPr>
          <p:nvPr/>
        </p:nvPicPr>
        <p:blipFill>
          <a:blip r:embed="rId4"/>
          <a:stretch>
            <a:fillRect/>
          </a:stretch>
        </p:blipFill>
        <p:spPr>
          <a:xfrm>
            <a:off x="7372911" y="1433369"/>
            <a:ext cx="3829050" cy="2486025"/>
          </a:xfrm>
          <a:prstGeom prst="rect">
            <a:avLst/>
          </a:prstGeom>
        </p:spPr>
      </p:pic>
      <p:sp>
        <p:nvSpPr>
          <p:cNvPr id="7" name="Title 1">
            <a:extLst>
              <a:ext uri="{FF2B5EF4-FFF2-40B4-BE49-F238E27FC236}">
                <a16:creationId xmlns:a16="http://schemas.microsoft.com/office/drawing/2014/main" id="{801A32F4-37E0-42FD-9147-39502ED9F918}"/>
              </a:ext>
            </a:extLst>
          </p:cNvPr>
          <p:cNvSpPr txBox="1">
            <a:spLocks/>
          </p:cNvSpPr>
          <p:nvPr/>
        </p:nvSpPr>
        <p:spPr>
          <a:xfrm>
            <a:off x="5858996" y="5424631"/>
            <a:ext cx="53429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 web interface, stats</a:t>
            </a:r>
          </a:p>
        </p:txBody>
      </p:sp>
      <p:sp>
        <p:nvSpPr>
          <p:cNvPr id="8" name="Title 1">
            <a:extLst>
              <a:ext uri="{FF2B5EF4-FFF2-40B4-BE49-F238E27FC236}">
                <a16:creationId xmlns:a16="http://schemas.microsoft.com/office/drawing/2014/main" id="{E137779F-3930-4C25-9046-62BF99D43A1C}"/>
              </a:ext>
            </a:extLst>
          </p:cNvPr>
          <p:cNvSpPr txBox="1">
            <a:spLocks/>
          </p:cNvSpPr>
          <p:nvPr/>
        </p:nvSpPr>
        <p:spPr>
          <a:xfrm>
            <a:off x="7673789" y="3907299"/>
            <a:ext cx="4096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Audio analysis</a:t>
            </a:r>
          </a:p>
        </p:txBody>
      </p:sp>
      <p:sp>
        <p:nvSpPr>
          <p:cNvPr id="9" name="Title 1">
            <a:extLst>
              <a:ext uri="{FF2B5EF4-FFF2-40B4-BE49-F238E27FC236}">
                <a16:creationId xmlns:a16="http://schemas.microsoft.com/office/drawing/2014/main" id="{5D763260-3075-435C-9BD7-87CD04563210}"/>
              </a:ext>
            </a:extLst>
          </p:cNvPr>
          <p:cNvSpPr txBox="1">
            <a:spLocks/>
          </p:cNvSpPr>
          <p:nvPr/>
        </p:nvSpPr>
        <p:spPr>
          <a:xfrm>
            <a:off x="286870" y="4633817"/>
            <a:ext cx="58091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Visual threshold check</a:t>
            </a:r>
          </a:p>
        </p:txBody>
      </p:sp>
    </p:spTree>
    <p:extLst>
      <p:ext uri="{BB962C8B-B14F-4D97-AF65-F5344CB8AC3E}">
        <p14:creationId xmlns:p14="http://schemas.microsoft.com/office/powerpoint/2010/main" val="4161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 machine learning solution</a:t>
            </a:r>
          </a:p>
        </p:txBody>
      </p:sp>
      <p:sp>
        <p:nvSpPr>
          <p:cNvPr id="5" name="Content Placeholder 4"/>
          <p:cNvSpPr>
            <a:spLocks noGrp="1"/>
          </p:cNvSpPr>
          <p:nvPr>
            <p:ph idx="1"/>
          </p:nvPr>
        </p:nvSpPr>
        <p:spPr>
          <a:xfrm>
            <a:off x="838201" y="1825625"/>
            <a:ext cx="5848350" cy="4351338"/>
          </a:xfrm>
        </p:spPr>
        <p:txBody>
          <a:bodyPr>
            <a:normAutofit fontScale="92500"/>
          </a:bodyPr>
          <a:lstStyle/>
          <a:p>
            <a:pPr marL="0" indent="0">
              <a:buNone/>
            </a:pPr>
            <a:r>
              <a:rPr lang="en-GB" b="1" dirty="0"/>
              <a:t>Aim: </a:t>
            </a:r>
            <a:r>
              <a:rPr lang="en-GB" dirty="0"/>
              <a:t>To make use of machine learning (namely convolutional neural network) to identify instances of overtopping on seawall in Dawlish. </a:t>
            </a:r>
          </a:p>
          <a:p>
            <a:pPr marL="0" indent="0">
              <a:buNone/>
            </a:pPr>
            <a:r>
              <a:rPr lang="en-GB" sz="2400" dirty="0"/>
              <a:t>Images pulled from webcams fitted in Dawlish </a:t>
            </a:r>
          </a:p>
          <a:p>
            <a:pPr marL="0" indent="0">
              <a:buNone/>
            </a:pPr>
            <a:r>
              <a:rPr lang="en-GB" sz="2400" dirty="0"/>
              <a:t>Ran a comparison of a transfer learning approach and training a CNN on data available (ideally would have a much larger set of images to train on)</a:t>
            </a:r>
          </a:p>
          <a:p>
            <a:pPr marL="0" indent="0">
              <a:buNone/>
            </a:pPr>
            <a:r>
              <a:rPr lang="en-GB" sz="2400" dirty="0"/>
              <a:t>When given an image, the model will return a probability of overtopping being present in the image.</a:t>
            </a:r>
          </a:p>
          <a:p>
            <a:pPr marL="0" indent="0">
              <a:buNone/>
            </a:pPr>
            <a:endParaRPr lang="en-GB" sz="2400" dirty="0"/>
          </a:p>
          <a:p>
            <a:pPr marL="0" indent="0">
              <a:buNone/>
            </a:pPr>
            <a:endParaRPr lang="en-GB" sz="2400" dirty="0"/>
          </a:p>
        </p:txBody>
      </p:sp>
      <p:pic>
        <p:nvPicPr>
          <p:cNvPr id="6" name="Picture 5"/>
          <p:cNvPicPr>
            <a:picLocks noChangeAspect="1"/>
          </p:cNvPicPr>
          <p:nvPr/>
        </p:nvPicPr>
        <p:blipFill>
          <a:blip r:embed="rId2"/>
          <a:stretch>
            <a:fillRect/>
          </a:stretch>
        </p:blipFill>
        <p:spPr>
          <a:xfrm>
            <a:off x="9295660" y="227519"/>
            <a:ext cx="2772269" cy="2677462"/>
          </a:xfrm>
          <a:prstGeom prst="rect">
            <a:avLst/>
          </a:prstGeom>
        </p:spPr>
      </p:pic>
      <p:pic>
        <p:nvPicPr>
          <p:cNvPr id="7" name="Picture 6"/>
          <p:cNvPicPr>
            <a:picLocks noChangeAspect="1"/>
          </p:cNvPicPr>
          <p:nvPr/>
        </p:nvPicPr>
        <p:blipFill>
          <a:blip r:embed="rId3"/>
          <a:stretch>
            <a:fillRect/>
          </a:stretch>
        </p:blipFill>
        <p:spPr>
          <a:xfrm>
            <a:off x="7324725" y="4119273"/>
            <a:ext cx="4743204" cy="2671290"/>
          </a:xfrm>
          <a:prstGeom prst="rect">
            <a:avLst/>
          </a:prstGeom>
        </p:spPr>
      </p:pic>
      <p:pic>
        <p:nvPicPr>
          <p:cNvPr id="8" name="Picture 7"/>
          <p:cNvPicPr>
            <a:picLocks noChangeAspect="1"/>
          </p:cNvPicPr>
          <p:nvPr/>
        </p:nvPicPr>
        <p:blipFill>
          <a:blip r:embed="rId4"/>
          <a:stretch>
            <a:fillRect/>
          </a:stretch>
        </p:blipFill>
        <p:spPr>
          <a:xfrm>
            <a:off x="6583817" y="1243807"/>
            <a:ext cx="2814578" cy="2757487"/>
          </a:xfrm>
          <a:prstGeom prst="rect">
            <a:avLst/>
          </a:prstGeom>
        </p:spPr>
      </p:pic>
    </p:spTree>
    <p:extLst>
      <p:ext uri="{BB962C8B-B14F-4D97-AF65-F5344CB8AC3E}">
        <p14:creationId xmlns:p14="http://schemas.microsoft.com/office/powerpoint/2010/main" val="168945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 to climate resilience </a:t>
            </a:r>
          </a:p>
        </p:txBody>
      </p:sp>
      <p:sp>
        <p:nvSpPr>
          <p:cNvPr id="3" name="Content Placeholder 2"/>
          <p:cNvSpPr>
            <a:spLocks noGrp="1"/>
          </p:cNvSpPr>
          <p:nvPr>
            <p:ph idx="1"/>
          </p:nvPr>
        </p:nvSpPr>
        <p:spPr/>
        <p:txBody>
          <a:bodyPr/>
          <a:lstStyle/>
          <a:p>
            <a:pPr marL="0" indent="0">
              <a:buNone/>
            </a:pPr>
            <a:r>
              <a:rPr lang="en-GB" dirty="0"/>
              <a:t>Apply the model to live streamed webcam footage and build up an archive of overtopping events. Over time this would increase understanding of frequency and length of these events and whether they are likely to increase as a result of climate change.</a:t>
            </a:r>
          </a:p>
          <a:p>
            <a:pPr marL="0" indent="0">
              <a:buNone/>
            </a:pPr>
            <a:endParaRPr lang="en-GB" dirty="0"/>
          </a:p>
          <a:p>
            <a:pPr marL="0" indent="0">
              <a:buNone/>
            </a:pPr>
            <a:r>
              <a:rPr lang="en-GB" dirty="0"/>
              <a:t>The output could also be combined with both weather forecasting and climate projection data to better understand the risks of climate change to coastal infrastructure.  </a:t>
            </a:r>
          </a:p>
        </p:txBody>
      </p:sp>
    </p:spTree>
    <p:extLst>
      <p:ext uri="{BB962C8B-B14F-4D97-AF65-F5344CB8AC3E}">
        <p14:creationId xmlns:p14="http://schemas.microsoft.com/office/powerpoint/2010/main" val="3576445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7694180A688845802A50A8CDC6F3E3" ma:contentTypeVersion="12" ma:contentTypeDescription="Create a new document." ma:contentTypeScope="" ma:versionID="9ed40705e05a0ca2268a926a3829781e">
  <xsd:schema xmlns:xsd="http://www.w3.org/2001/XMLSchema" xmlns:xs="http://www.w3.org/2001/XMLSchema" xmlns:p="http://schemas.microsoft.com/office/2006/metadata/properties" xmlns:ns2="9ef02c98-fd14-4d6d-aff8-6b7a361d0126" xmlns:ns3="8e81d20b-a9f7-4851-b87d-0ea8ec1a8844" targetNamespace="http://schemas.microsoft.com/office/2006/metadata/properties" ma:root="true" ma:fieldsID="0f40be4f778e3a0f08cba9157435a749" ns2:_="" ns3:_="">
    <xsd:import namespace="9ef02c98-fd14-4d6d-aff8-6b7a361d0126"/>
    <xsd:import namespace="8e81d20b-a9f7-4851-b87d-0ea8ec1a88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02c98-fd14-4d6d-aff8-6b7a361d01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81d20b-a9f7-4851-b87d-0ea8ec1a88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57AAF7-97D0-4B13-A50E-2CBAFDB9F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f02c98-fd14-4d6d-aff8-6b7a361d0126"/>
    <ds:schemaRef ds:uri="8e81d20b-a9f7-4851-b87d-0ea8ec1a88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7AD3E3-588C-497B-AA50-EF9052D21601}">
  <ds:schemaRefs>
    <ds:schemaRef ds:uri="http://schemas.microsoft.com/sharepoint/v3/contenttype/forms"/>
  </ds:schemaRefs>
</ds:datastoreItem>
</file>

<file path=customXml/itemProps3.xml><?xml version="1.0" encoding="utf-8"?>
<ds:datastoreItem xmlns:ds="http://schemas.openxmlformats.org/officeDocument/2006/customXml" ds:itemID="{9124AB29-F926-434D-AE07-3178D670BC67}">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ef02c98-fd14-4d6d-aff8-6b7a361d0126"/>
    <ds:schemaRef ds:uri="8e81d20b-a9f7-4851-b87d-0ea8ec1a884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119</TotalTime>
  <Words>196</Words>
  <Application>Microsoft Office PowerPoint</Application>
  <PresentationFormat>Widescreen</PresentationFormat>
  <Paragraphs>26</Paragraphs>
  <Slides>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Arial</vt:lpstr>
      <vt:lpstr>Calibri</vt:lpstr>
      <vt:lpstr>Calibri Light</vt:lpstr>
      <vt:lpstr>Office Theme</vt:lpstr>
      <vt:lpstr>1_Office Theme</vt:lpstr>
      <vt:lpstr>PowerPoint Presentation</vt:lpstr>
      <vt:lpstr>PowerPoint Presentation</vt:lpstr>
      <vt:lpstr>Non-machine learning techniques</vt:lpstr>
      <vt:lpstr>A machine learning solution</vt:lpstr>
      <vt:lpstr>Link to climate resilience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Renshaw, Richard</dc:creator>
  <cp:lastModifiedBy>Green, Rebecca</cp:lastModifiedBy>
  <cp:revision>12</cp:revision>
  <dcterms:created xsi:type="dcterms:W3CDTF">2021-03-17T14:33:38Z</dcterms:created>
  <dcterms:modified xsi:type="dcterms:W3CDTF">2021-03-24T07:54:59Z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0x010100237694180A688845802A50A8CDC6F3E3</vt:lpwstr>
  </property>
</Properties>
</file>